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4" r:id="rId3"/>
    <p:sldId id="258" r:id="rId4"/>
    <p:sldId id="257" r:id="rId5"/>
    <p:sldId id="271" r:id="rId6"/>
    <p:sldId id="272" r:id="rId7"/>
    <p:sldId id="273" r:id="rId8"/>
    <p:sldId id="262" r:id="rId9"/>
    <p:sldId id="270" r:id="rId10"/>
    <p:sldId id="264" r:id="rId11"/>
    <p:sldId id="267" r:id="rId12"/>
    <p:sldId id="268" r:id="rId13"/>
    <p:sldId id="269"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28"/>
  </p:normalViewPr>
  <p:slideViewPr>
    <p:cSldViewPr snapToGrid="0" snapToObjects="1">
      <p:cViewPr varScale="1">
        <p:scale>
          <a:sx n="90" d="100"/>
          <a:sy n="90" d="100"/>
        </p:scale>
        <p:origin x="232"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1543EB8-35F1-488F-85FA-82A53EF403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B28A21-143F-4C22-9F5F-625D31CB14BA}">
      <dgm:prSet/>
      <dgm:spPr/>
      <dgm:t>
        <a:bodyPr/>
        <a:lstStyle/>
        <a:p>
          <a:r>
            <a:rPr lang="en-US"/>
            <a:t>Everyone needs to make compromises </a:t>
          </a:r>
        </a:p>
      </dgm:t>
    </dgm:pt>
    <dgm:pt modelId="{73CB58E6-68E9-4332-AE13-5C348BC35A9F}" type="parTrans" cxnId="{435E5D1B-9485-451B-8CD2-34772691B89D}">
      <dgm:prSet/>
      <dgm:spPr/>
      <dgm:t>
        <a:bodyPr/>
        <a:lstStyle/>
        <a:p>
          <a:endParaRPr lang="en-US"/>
        </a:p>
      </dgm:t>
    </dgm:pt>
    <dgm:pt modelId="{841893A0-C61F-494C-A7F3-F2EB656CC02C}" type="sibTrans" cxnId="{435E5D1B-9485-451B-8CD2-34772691B89D}">
      <dgm:prSet/>
      <dgm:spPr/>
      <dgm:t>
        <a:bodyPr/>
        <a:lstStyle/>
        <a:p>
          <a:endParaRPr lang="en-US"/>
        </a:p>
      </dgm:t>
    </dgm:pt>
    <dgm:pt modelId="{82F0A78A-8931-4E13-BE82-7E3B75238655}">
      <dgm:prSet/>
      <dgm:spPr/>
      <dgm:t>
        <a:bodyPr/>
        <a:lstStyle/>
        <a:p>
          <a:r>
            <a:rPr lang="en-US"/>
            <a:t>You each have to have your own life</a:t>
          </a:r>
        </a:p>
      </dgm:t>
    </dgm:pt>
    <dgm:pt modelId="{4A999974-63B6-4121-8662-1D4C7C88E602}" type="parTrans" cxnId="{11986835-99EE-494C-AEF0-7FD7C3A57223}">
      <dgm:prSet/>
      <dgm:spPr/>
      <dgm:t>
        <a:bodyPr/>
        <a:lstStyle/>
        <a:p>
          <a:endParaRPr lang="en-US"/>
        </a:p>
      </dgm:t>
    </dgm:pt>
    <dgm:pt modelId="{3297EEFB-DBFD-4C9D-932F-1CD2DF0E5B0E}" type="sibTrans" cxnId="{11986835-99EE-494C-AEF0-7FD7C3A57223}">
      <dgm:prSet/>
      <dgm:spPr/>
      <dgm:t>
        <a:bodyPr/>
        <a:lstStyle/>
        <a:p>
          <a:endParaRPr lang="en-US"/>
        </a:p>
      </dgm:t>
    </dgm:pt>
    <dgm:pt modelId="{2C6650C9-7FF6-43D2-9C1D-16EF25173FD1}">
      <dgm:prSet/>
      <dgm:spPr/>
      <dgm:t>
        <a:bodyPr/>
        <a:lstStyle/>
        <a:p>
          <a:r>
            <a:rPr lang="en-US"/>
            <a:t>Don’t pretend to like something you don’t </a:t>
          </a:r>
        </a:p>
      </dgm:t>
    </dgm:pt>
    <dgm:pt modelId="{50936A0E-171C-41CB-9AB5-5179E96FD948}" type="parTrans" cxnId="{3806EACA-0EA7-459A-A286-F0F3056CCE79}">
      <dgm:prSet/>
      <dgm:spPr/>
      <dgm:t>
        <a:bodyPr/>
        <a:lstStyle/>
        <a:p>
          <a:endParaRPr lang="en-US"/>
        </a:p>
      </dgm:t>
    </dgm:pt>
    <dgm:pt modelId="{A7B99F3E-0136-4EEE-B2CC-0557ADF2DB38}" type="sibTrans" cxnId="{3806EACA-0EA7-459A-A286-F0F3056CCE79}">
      <dgm:prSet/>
      <dgm:spPr/>
      <dgm:t>
        <a:bodyPr/>
        <a:lstStyle/>
        <a:p>
          <a:endParaRPr lang="en-US"/>
        </a:p>
      </dgm:t>
    </dgm:pt>
    <dgm:pt modelId="{A6F30C2D-BE2D-4D85-8A7F-36B08CB520AE}">
      <dgm:prSet/>
      <dgm:spPr/>
      <dgm:t>
        <a:bodyPr/>
        <a:lstStyle/>
        <a:p>
          <a:r>
            <a:rPr lang="en-US"/>
            <a:t>Don’t give up things you love</a:t>
          </a:r>
        </a:p>
      </dgm:t>
    </dgm:pt>
    <dgm:pt modelId="{7A3C5A02-B2BA-4FBF-AB8F-9BD292692959}" type="parTrans" cxnId="{CA38343E-543F-4C61-BD09-8075C54BA2BE}">
      <dgm:prSet/>
      <dgm:spPr/>
      <dgm:t>
        <a:bodyPr/>
        <a:lstStyle/>
        <a:p>
          <a:endParaRPr lang="en-US"/>
        </a:p>
      </dgm:t>
    </dgm:pt>
    <dgm:pt modelId="{07176974-2183-45DC-A85A-C89F6EECB7B3}" type="sibTrans" cxnId="{CA38343E-543F-4C61-BD09-8075C54BA2BE}">
      <dgm:prSet/>
      <dgm:spPr/>
      <dgm:t>
        <a:bodyPr/>
        <a:lstStyle/>
        <a:p>
          <a:endParaRPr lang="en-US"/>
        </a:p>
      </dgm:t>
    </dgm:pt>
    <dgm:pt modelId="{B74780DD-C772-4E7E-85E0-1ED76597E19F}">
      <dgm:prSet/>
      <dgm:spPr/>
      <dgm:t>
        <a:bodyPr/>
        <a:lstStyle/>
        <a:p>
          <a:r>
            <a:rPr lang="en-US"/>
            <a:t>You are free to keep developing new talents and interests and making new friends</a:t>
          </a:r>
        </a:p>
      </dgm:t>
    </dgm:pt>
    <dgm:pt modelId="{FA2FDB4C-360A-45F2-8029-F4E3C70FEC96}" type="parTrans" cxnId="{78622A12-D272-48F5-A62D-7CE1AEA3CCA8}">
      <dgm:prSet/>
      <dgm:spPr/>
      <dgm:t>
        <a:bodyPr/>
        <a:lstStyle/>
        <a:p>
          <a:endParaRPr lang="en-US"/>
        </a:p>
      </dgm:t>
    </dgm:pt>
    <dgm:pt modelId="{65C555F7-0CB0-48B2-BCA2-29F3E011580B}" type="sibTrans" cxnId="{78622A12-D272-48F5-A62D-7CE1AEA3CCA8}">
      <dgm:prSet/>
      <dgm:spPr/>
      <dgm:t>
        <a:bodyPr/>
        <a:lstStyle/>
        <a:p>
          <a:endParaRPr lang="en-US"/>
        </a:p>
      </dgm:t>
    </dgm:pt>
    <dgm:pt modelId="{FC718AA1-B852-4BC5-95C7-35603FF91255}" type="pres">
      <dgm:prSet presAssocID="{11543EB8-35F1-488F-85FA-82A53EF40379}" presName="root" presStyleCnt="0">
        <dgm:presLayoutVars>
          <dgm:dir/>
          <dgm:resizeHandles val="exact"/>
        </dgm:presLayoutVars>
      </dgm:prSet>
      <dgm:spPr/>
    </dgm:pt>
    <dgm:pt modelId="{7BFB325F-4568-4BA0-9894-B8FBF95C4108}" type="pres">
      <dgm:prSet presAssocID="{7EB28A21-143F-4C22-9F5F-625D31CB14BA}" presName="compNode" presStyleCnt="0"/>
      <dgm:spPr/>
    </dgm:pt>
    <dgm:pt modelId="{A1163F75-9565-41ED-9BFA-3D8136EC022C}" type="pres">
      <dgm:prSet presAssocID="{7EB28A21-143F-4C22-9F5F-625D31CB14BA}" presName="bgRect" presStyleLbl="bgShp" presStyleIdx="0" presStyleCnt="5"/>
      <dgm:spPr/>
    </dgm:pt>
    <dgm:pt modelId="{4948EDB2-DC48-4F54-BEE6-B779EE110ED8}" type="pres">
      <dgm:prSet presAssocID="{7EB28A21-143F-4C22-9F5F-625D31CB14B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445ACA0-BB55-40C1-BA85-9DCE6924C6BA}" type="pres">
      <dgm:prSet presAssocID="{7EB28A21-143F-4C22-9F5F-625D31CB14BA}" presName="spaceRect" presStyleCnt="0"/>
      <dgm:spPr/>
    </dgm:pt>
    <dgm:pt modelId="{F97F048A-F20D-49A2-98B4-AE2C992EDC19}" type="pres">
      <dgm:prSet presAssocID="{7EB28A21-143F-4C22-9F5F-625D31CB14BA}" presName="parTx" presStyleLbl="revTx" presStyleIdx="0" presStyleCnt="5">
        <dgm:presLayoutVars>
          <dgm:chMax val="0"/>
          <dgm:chPref val="0"/>
        </dgm:presLayoutVars>
      </dgm:prSet>
      <dgm:spPr/>
    </dgm:pt>
    <dgm:pt modelId="{CF0FC428-CF27-4218-9B5C-6060E7C74397}" type="pres">
      <dgm:prSet presAssocID="{841893A0-C61F-494C-A7F3-F2EB656CC02C}" presName="sibTrans" presStyleCnt="0"/>
      <dgm:spPr/>
    </dgm:pt>
    <dgm:pt modelId="{7A57A633-03B8-46C1-97A1-525982FC6690}" type="pres">
      <dgm:prSet presAssocID="{82F0A78A-8931-4E13-BE82-7E3B75238655}" presName="compNode" presStyleCnt="0"/>
      <dgm:spPr/>
    </dgm:pt>
    <dgm:pt modelId="{9E5A8419-AF20-4AA6-8186-E5EFF616C034}" type="pres">
      <dgm:prSet presAssocID="{82F0A78A-8931-4E13-BE82-7E3B75238655}" presName="bgRect" presStyleLbl="bgShp" presStyleIdx="1" presStyleCnt="5"/>
      <dgm:spPr/>
    </dgm:pt>
    <dgm:pt modelId="{F0BF815B-36D8-48FF-BB70-24FD22DB7EEF}" type="pres">
      <dgm:prSet presAssocID="{82F0A78A-8931-4E13-BE82-7E3B752386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1D8E6477-B851-436E-8C4C-3F96B39AFAAC}" type="pres">
      <dgm:prSet presAssocID="{82F0A78A-8931-4E13-BE82-7E3B75238655}" presName="spaceRect" presStyleCnt="0"/>
      <dgm:spPr/>
    </dgm:pt>
    <dgm:pt modelId="{A250381F-E0DA-4044-8BDE-7CA71D181449}" type="pres">
      <dgm:prSet presAssocID="{82F0A78A-8931-4E13-BE82-7E3B75238655}" presName="parTx" presStyleLbl="revTx" presStyleIdx="1" presStyleCnt="5">
        <dgm:presLayoutVars>
          <dgm:chMax val="0"/>
          <dgm:chPref val="0"/>
        </dgm:presLayoutVars>
      </dgm:prSet>
      <dgm:spPr/>
    </dgm:pt>
    <dgm:pt modelId="{6E810D45-B6D8-45FF-BC8A-DA6433D5F705}" type="pres">
      <dgm:prSet presAssocID="{3297EEFB-DBFD-4C9D-932F-1CD2DF0E5B0E}" presName="sibTrans" presStyleCnt="0"/>
      <dgm:spPr/>
    </dgm:pt>
    <dgm:pt modelId="{41B73327-89F0-4BC2-8B6E-F7AA64A8FC28}" type="pres">
      <dgm:prSet presAssocID="{2C6650C9-7FF6-43D2-9C1D-16EF25173FD1}" presName="compNode" presStyleCnt="0"/>
      <dgm:spPr/>
    </dgm:pt>
    <dgm:pt modelId="{F76B0035-D651-49CC-B3AC-E80CA4C2B688}" type="pres">
      <dgm:prSet presAssocID="{2C6650C9-7FF6-43D2-9C1D-16EF25173FD1}" presName="bgRect" presStyleLbl="bgShp" presStyleIdx="2" presStyleCnt="5"/>
      <dgm:spPr/>
    </dgm:pt>
    <dgm:pt modelId="{C98E7DFA-0FAE-431B-B462-F0552836CF19}" type="pres">
      <dgm:prSet presAssocID="{2C6650C9-7FF6-43D2-9C1D-16EF25173FD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1BD8EA30-5C56-461B-8CDB-824B89731935}" type="pres">
      <dgm:prSet presAssocID="{2C6650C9-7FF6-43D2-9C1D-16EF25173FD1}" presName="spaceRect" presStyleCnt="0"/>
      <dgm:spPr/>
    </dgm:pt>
    <dgm:pt modelId="{376E5CBD-FB8F-4004-9D39-1C4AC2969A74}" type="pres">
      <dgm:prSet presAssocID="{2C6650C9-7FF6-43D2-9C1D-16EF25173FD1}" presName="parTx" presStyleLbl="revTx" presStyleIdx="2" presStyleCnt="5">
        <dgm:presLayoutVars>
          <dgm:chMax val="0"/>
          <dgm:chPref val="0"/>
        </dgm:presLayoutVars>
      </dgm:prSet>
      <dgm:spPr/>
    </dgm:pt>
    <dgm:pt modelId="{F15DB925-61AE-4911-8239-F016101C4B4F}" type="pres">
      <dgm:prSet presAssocID="{A7B99F3E-0136-4EEE-B2CC-0557ADF2DB38}" presName="sibTrans" presStyleCnt="0"/>
      <dgm:spPr/>
    </dgm:pt>
    <dgm:pt modelId="{E6BBB176-F7D2-4879-BBD2-2D4D6CF3DB51}" type="pres">
      <dgm:prSet presAssocID="{A6F30C2D-BE2D-4D85-8A7F-36B08CB520AE}" presName="compNode" presStyleCnt="0"/>
      <dgm:spPr/>
    </dgm:pt>
    <dgm:pt modelId="{D1304FFE-EF9E-4066-A624-FACFC313D6E9}" type="pres">
      <dgm:prSet presAssocID="{A6F30C2D-BE2D-4D85-8A7F-36B08CB520AE}" presName="bgRect" presStyleLbl="bgShp" presStyleIdx="3" presStyleCnt="5"/>
      <dgm:spPr/>
    </dgm:pt>
    <dgm:pt modelId="{83D829E6-4EA4-41F3-B8BB-323F19DA3508}" type="pres">
      <dgm:prSet presAssocID="{A6F30C2D-BE2D-4D85-8A7F-36B08CB520A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 Love Face with Solid Fill"/>
        </a:ext>
      </dgm:extLst>
    </dgm:pt>
    <dgm:pt modelId="{836E2428-FA1F-4D59-8056-B39E457D5E34}" type="pres">
      <dgm:prSet presAssocID="{A6F30C2D-BE2D-4D85-8A7F-36B08CB520AE}" presName="spaceRect" presStyleCnt="0"/>
      <dgm:spPr/>
    </dgm:pt>
    <dgm:pt modelId="{EBBD1DE9-1E4B-49A6-8C6D-238CD40ADED2}" type="pres">
      <dgm:prSet presAssocID="{A6F30C2D-BE2D-4D85-8A7F-36B08CB520AE}" presName="parTx" presStyleLbl="revTx" presStyleIdx="3" presStyleCnt="5">
        <dgm:presLayoutVars>
          <dgm:chMax val="0"/>
          <dgm:chPref val="0"/>
        </dgm:presLayoutVars>
      </dgm:prSet>
      <dgm:spPr/>
    </dgm:pt>
    <dgm:pt modelId="{6CE45DB1-B528-4E35-B725-6FE66C29FC32}" type="pres">
      <dgm:prSet presAssocID="{07176974-2183-45DC-A85A-C89F6EECB7B3}" presName="sibTrans" presStyleCnt="0"/>
      <dgm:spPr/>
    </dgm:pt>
    <dgm:pt modelId="{40DFCC99-1487-4A18-B715-9CF4027B3468}" type="pres">
      <dgm:prSet presAssocID="{B74780DD-C772-4E7E-85E0-1ED76597E19F}" presName="compNode" presStyleCnt="0"/>
      <dgm:spPr/>
    </dgm:pt>
    <dgm:pt modelId="{F1E2AA13-EB8B-46C0-9C23-C04550AE25BD}" type="pres">
      <dgm:prSet presAssocID="{B74780DD-C772-4E7E-85E0-1ED76597E19F}" presName="bgRect" presStyleLbl="bgShp" presStyleIdx="4" presStyleCnt="5"/>
      <dgm:spPr/>
    </dgm:pt>
    <dgm:pt modelId="{2E7AA272-5F09-4882-A4F9-CA2AC0FD2997}" type="pres">
      <dgm:prSet presAssocID="{B74780DD-C772-4E7E-85E0-1ED76597E19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5AED0B93-5403-45CE-A21E-9500D2716DBF}" type="pres">
      <dgm:prSet presAssocID="{B74780DD-C772-4E7E-85E0-1ED76597E19F}" presName="spaceRect" presStyleCnt="0"/>
      <dgm:spPr/>
    </dgm:pt>
    <dgm:pt modelId="{186C3009-A3FB-4C7E-9B3F-CE362BF9553F}" type="pres">
      <dgm:prSet presAssocID="{B74780DD-C772-4E7E-85E0-1ED76597E19F}" presName="parTx" presStyleLbl="revTx" presStyleIdx="4" presStyleCnt="5">
        <dgm:presLayoutVars>
          <dgm:chMax val="0"/>
          <dgm:chPref val="0"/>
        </dgm:presLayoutVars>
      </dgm:prSet>
      <dgm:spPr/>
    </dgm:pt>
  </dgm:ptLst>
  <dgm:cxnLst>
    <dgm:cxn modelId="{78622A12-D272-48F5-A62D-7CE1AEA3CCA8}" srcId="{11543EB8-35F1-488F-85FA-82A53EF40379}" destId="{B74780DD-C772-4E7E-85E0-1ED76597E19F}" srcOrd="4" destOrd="0" parTransId="{FA2FDB4C-360A-45F2-8029-F4E3C70FEC96}" sibTransId="{65C555F7-0CB0-48B2-BCA2-29F3E011580B}"/>
    <dgm:cxn modelId="{54B1E516-B4F0-44B2-BF14-C94ED148E9F2}" type="presOf" srcId="{A6F30C2D-BE2D-4D85-8A7F-36B08CB520AE}" destId="{EBBD1DE9-1E4B-49A6-8C6D-238CD40ADED2}" srcOrd="0" destOrd="0" presId="urn:microsoft.com/office/officeart/2018/2/layout/IconVerticalSolidList"/>
    <dgm:cxn modelId="{435E5D1B-9485-451B-8CD2-34772691B89D}" srcId="{11543EB8-35F1-488F-85FA-82A53EF40379}" destId="{7EB28A21-143F-4C22-9F5F-625D31CB14BA}" srcOrd="0" destOrd="0" parTransId="{73CB58E6-68E9-4332-AE13-5C348BC35A9F}" sibTransId="{841893A0-C61F-494C-A7F3-F2EB656CC02C}"/>
    <dgm:cxn modelId="{11986835-99EE-494C-AEF0-7FD7C3A57223}" srcId="{11543EB8-35F1-488F-85FA-82A53EF40379}" destId="{82F0A78A-8931-4E13-BE82-7E3B75238655}" srcOrd="1" destOrd="0" parTransId="{4A999974-63B6-4121-8662-1D4C7C88E602}" sibTransId="{3297EEFB-DBFD-4C9D-932F-1CD2DF0E5B0E}"/>
    <dgm:cxn modelId="{28CEDA36-3B55-4EF1-A2EE-72452A8A9BBD}" type="presOf" srcId="{7EB28A21-143F-4C22-9F5F-625D31CB14BA}" destId="{F97F048A-F20D-49A2-98B4-AE2C992EDC19}" srcOrd="0" destOrd="0" presId="urn:microsoft.com/office/officeart/2018/2/layout/IconVerticalSolidList"/>
    <dgm:cxn modelId="{DE1EC03C-DBB5-42CA-80CE-EFB64ADFE165}" type="presOf" srcId="{11543EB8-35F1-488F-85FA-82A53EF40379}" destId="{FC718AA1-B852-4BC5-95C7-35603FF91255}" srcOrd="0" destOrd="0" presId="urn:microsoft.com/office/officeart/2018/2/layout/IconVerticalSolidList"/>
    <dgm:cxn modelId="{CA38343E-543F-4C61-BD09-8075C54BA2BE}" srcId="{11543EB8-35F1-488F-85FA-82A53EF40379}" destId="{A6F30C2D-BE2D-4D85-8A7F-36B08CB520AE}" srcOrd="3" destOrd="0" parTransId="{7A3C5A02-B2BA-4FBF-AB8F-9BD292692959}" sibTransId="{07176974-2183-45DC-A85A-C89F6EECB7B3}"/>
    <dgm:cxn modelId="{B7B55582-F6FE-4965-A995-852C6DFD476D}" type="presOf" srcId="{2C6650C9-7FF6-43D2-9C1D-16EF25173FD1}" destId="{376E5CBD-FB8F-4004-9D39-1C4AC2969A74}" srcOrd="0" destOrd="0" presId="urn:microsoft.com/office/officeart/2018/2/layout/IconVerticalSolidList"/>
    <dgm:cxn modelId="{8B5120CA-2619-4BBC-A1A8-A3CC3E03ED34}" type="presOf" srcId="{B74780DD-C772-4E7E-85E0-1ED76597E19F}" destId="{186C3009-A3FB-4C7E-9B3F-CE362BF9553F}" srcOrd="0" destOrd="0" presId="urn:microsoft.com/office/officeart/2018/2/layout/IconVerticalSolidList"/>
    <dgm:cxn modelId="{3806EACA-0EA7-459A-A286-F0F3056CCE79}" srcId="{11543EB8-35F1-488F-85FA-82A53EF40379}" destId="{2C6650C9-7FF6-43D2-9C1D-16EF25173FD1}" srcOrd="2" destOrd="0" parTransId="{50936A0E-171C-41CB-9AB5-5179E96FD948}" sibTransId="{A7B99F3E-0136-4EEE-B2CC-0557ADF2DB38}"/>
    <dgm:cxn modelId="{59C65ED0-1496-4216-A21A-870D32C2E169}" type="presOf" srcId="{82F0A78A-8931-4E13-BE82-7E3B75238655}" destId="{A250381F-E0DA-4044-8BDE-7CA71D181449}" srcOrd="0" destOrd="0" presId="urn:microsoft.com/office/officeart/2018/2/layout/IconVerticalSolidList"/>
    <dgm:cxn modelId="{E71D7CE3-0FFA-40CF-96B7-1EC01AD1E772}" type="presParOf" srcId="{FC718AA1-B852-4BC5-95C7-35603FF91255}" destId="{7BFB325F-4568-4BA0-9894-B8FBF95C4108}" srcOrd="0" destOrd="0" presId="urn:microsoft.com/office/officeart/2018/2/layout/IconVerticalSolidList"/>
    <dgm:cxn modelId="{30E1FA7D-232E-439B-A6DE-BE6AFF7B4DB3}" type="presParOf" srcId="{7BFB325F-4568-4BA0-9894-B8FBF95C4108}" destId="{A1163F75-9565-41ED-9BFA-3D8136EC022C}" srcOrd="0" destOrd="0" presId="urn:microsoft.com/office/officeart/2018/2/layout/IconVerticalSolidList"/>
    <dgm:cxn modelId="{106280B2-EE75-473E-AB08-AB9A4E8639DB}" type="presParOf" srcId="{7BFB325F-4568-4BA0-9894-B8FBF95C4108}" destId="{4948EDB2-DC48-4F54-BEE6-B779EE110ED8}" srcOrd="1" destOrd="0" presId="urn:microsoft.com/office/officeart/2018/2/layout/IconVerticalSolidList"/>
    <dgm:cxn modelId="{505A9CB7-877F-4AC2-A1FA-3D95A393BA0A}" type="presParOf" srcId="{7BFB325F-4568-4BA0-9894-B8FBF95C4108}" destId="{9445ACA0-BB55-40C1-BA85-9DCE6924C6BA}" srcOrd="2" destOrd="0" presId="urn:microsoft.com/office/officeart/2018/2/layout/IconVerticalSolidList"/>
    <dgm:cxn modelId="{3190A771-8DEB-43A7-B6AE-EE738399C001}" type="presParOf" srcId="{7BFB325F-4568-4BA0-9894-B8FBF95C4108}" destId="{F97F048A-F20D-49A2-98B4-AE2C992EDC19}" srcOrd="3" destOrd="0" presId="urn:microsoft.com/office/officeart/2018/2/layout/IconVerticalSolidList"/>
    <dgm:cxn modelId="{C88F7168-34AD-4954-83A3-CFB8E2EC58CF}" type="presParOf" srcId="{FC718AA1-B852-4BC5-95C7-35603FF91255}" destId="{CF0FC428-CF27-4218-9B5C-6060E7C74397}" srcOrd="1" destOrd="0" presId="urn:microsoft.com/office/officeart/2018/2/layout/IconVerticalSolidList"/>
    <dgm:cxn modelId="{495262AD-6B61-4C33-96FF-1C2685187D56}" type="presParOf" srcId="{FC718AA1-B852-4BC5-95C7-35603FF91255}" destId="{7A57A633-03B8-46C1-97A1-525982FC6690}" srcOrd="2" destOrd="0" presId="urn:microsoft.com/office/officeart/2018/2/layout/IconVerticalSolidList"/>
    <dgm:cxn modelId="{921427D5-1EB8-4456-BB35-0B9453E28CCD}" type="presParOf" srcId="{7A57A633-03B8-46C1-97A1-525982FC6690}" destId="{9E5A8419-AF20-4AA6-8186-E5EFF616C034}" srcOrd="0" destOrd="0" presId="urn:microsoft.com/office/officeart/2018/2/layout/IconVerticalSolidList"/>
    <dgm:cxn modelId="{577C34A7-56BA-4598-834D-73AD57A7711A}" type="presParOf" srcId="{7A57A633-03B8-46C1-97A1-525982FC6690}" destId="{F0BF815B-36D8-48FF-BB70-24FD22DB7EEF}" srcOrd="1" destOrd="0" presId="urn:microsoft.com/office/officeart/2018/2/layout/IconVerticalSolidList"/>
    <dgm:cxn modelId="{F06F1413-3632-4103-A0F4-5F8FEF6D2B97}" type="presParOf" srcId="{7A57A633-03B8-46C1-97A1-525982FC6690}" destId="{1D8E6477-B851-436E-8C4C-3F96B39AFAAC}" srcOrd="2" destOrd="0" presId="urn:microsoft.com/office/officeart/2018/2/layout/IconVerticalSolidList"/>
    <dgm:cxn modelId="{289E64D3-A5D1-4DD6-961C-289E18CFE33C}" type="presParOf" srcId="{7A57A633-03B8-46C1-97A1-525982FC6690}" destId="{A250381F-E0DA-4044-8BDE-7CA71D181449}" srcOrd="3" destOrd="0" presId="urn:microsoft.com/office/officeart/2018/2/layout/IconVerticalSolidList"/>
    <dgm:cxn modelId="{E156D00D-5A1A-400F-BD2C-E760374E20C8}" type="presParOf" srcId="{FC718AA1-B852-4BC5-95C7-35603FF91255}" destId="{6E810D45-B6D8-45FF-BC8A-DA6433D5F705}" srcOrd="3" destOrd="0" presId="urn:microsoft.com/office/officeart/2018/2/layout/IconVerticalSolidList"/>
    <dgm:cxn modelId="{E8B590DA-D5CE-4A12-B81D-B3631BCDC315}" type="presParOf" srcId="{FC718AA1-B852-4BC5-95C7-35603FF91255}" destId="{41B73327-89F0-4BC2-8B6E-F7AA64A8FC28}" srcOrd="4" destOrd="0" presId="urn:microsoft.com/office/officeart/2018/2/layout/IconVerticalSolidList"/>
    <dgm:cxn modelId="{B0A925F7-44D8-4992-A5D2-5F016FAB8097}" type="presParOf" srcId="{41B73327-89F0-4BC2-8B6E-F7AA64A8FC28}" destId="{F76B0035-D651-49CC-B3AC-E80CA4C2B688}" srcOrd="0" destOrd="0" presId="urn:microsoft.com/office/officeart/2018/2/layout/IconVerticalSolidList"/>
    <dgm:cxn modelId="{9666DF25-1D72-4549-A14D-4B59BD28D836}" type="presParOf" srcId="{41B73327-89F0-4BC2-8B6E-F7AA64A8FC28}" destId="{C98E7DFA-0FAE-431B-B462-F0552836CF19}" srcOrd="1" destOrd="0" presId="urn:microsoft.com/office/officeart/2018/2/layout/IconVerticalSolidList"/>
    <dgm:cxn modelId="{26BF8156-6379-4A75-924D-94AF0729F634}" type="presParOf" srcId="{41B73327-89F0-4BC2-8B6E-F7AA64A8FC28}" destId="{1BD8EA30-5C56-461B-8CDB-824B89731935}" srcOrd="2" destOrd="0" presId="urn:microsoft.com/office/officeart/2018/2/layout/IconVerticalSolidList"/>
    <dgm:cxn modelId="{7A576BFA-0D1C-4B8F-8E76-38D22477B9A3}" type="presParOf" srcId="{41B73327-89F0-4BC2-8B6E-F7AA64A8FC28}" destId="{376E5CBD-FB8F-4004-9D39-1C4AC2969A74}" srcOrd="3" destOrd="0" presId="urn:microsoft.com/office/officeart/2018/2/layout/IconVerticalSolidList"/>
    <dgm:cxn modelId="{5C6F5AF9-B1E1-4117-A3A4-879A13DC802B}" type="presParOf" srcId="{FC718AA1-B852-4BC5-95C7-35603FF91255}" destId="{F15DB925-61AE-4911-8239-F016101C4B4F}" srcOrd="5" destOrd="0" presId="urn:microsoft.com/office/officeart/2018/2/layout/IconVerticalSolidList"/>
    <dgm:cxn modelId="{C0B7A486-9DA9-4B2A-A339-CA1734F72872}" type="presParOf" srcId="{FC718AA1-B852-4BC5-95C7-35603FF91255}" destId="{E6BBB176-F7D2-4879-BBD2-2D4D6CF3DB51}" srcOrd="6" destOrd="0" presId="urn:microsoft.com/office/officeart/2018/2/layout/IconVerticalSolidList"/>
    <dgm:cxn modelId="{1DB50768-B60C-4FAC-B830-25A4C1467CB0}" type="presParOf" srcId="{E6BBB176-F7D2-4879-BBD2-2D4D6CF3DB51}" destId="{D1304FFE-EF9E-4066-A624-FACFC313D6E9}" srcOrd="0" destOrd="0" presId="urn:microsoft.com/office/officeart/2018/2/layout/IconVerticalSolidList"/>
    <dgm:cxn modelId="{F1AB863A-A1CB-4C99-BA02-AFF8448B1360}" type="presParOf" srcId="{E6BBB176-F7D2-4879-BBD2-2D4D6CF3DB51}" destId="{83D829E6-4EA4-41F3-B8BB-323F19DA3508}" srcOrd="1" destOrd="0" presId="urn:microsoft.com/office/officeart/2018/2/layout/IconVerticalSolidList"/>
    <dgm:cxn modelId="{772E6DC0-8D3B-4803-AED2-3DFE87062718}" type="presParOf" srcId="{E6BBB176-F7D2-4879-BBD2-2D4D6CF3DB51}" destId="{836E2428-FA1F-4D59-8056-B39E457D5E34}" srcOrd="2" destOrd="0" presId="urn:microsoft.com/office/officeart/2018/2/layout/IconVerticalSolidList"/>
    <dgm:cxn modelId="{4826C826-C638-439F-B848-F1F7BB1AC81C}" type="presParOf" srcId="{E6BBB176-F7D2-4879-BBD2-2D4D6CF3DB51}" destId="{EBBD1DE9-1E4B-49A6-8C6D-238CD40ADED2}" srcOrd="3" destOrd="0" presId="urn:microsoft.com/office/officeart/2018/2/layout/IconVerticalSolidList"/>
    <dgm:cxn modelId="{B48ABE54-06CF-4376-A511-7EACB75B3B9B}" type="presParOf" srcId="{FC718AA1-B852-4BC5-95C7-35603FF91255}" destId="{6CE45DB1-B528-4E35-B725-6FE66C29FC32}" srcOrd="7" destOrd="0" presId="urn:microsoft.com/office/officeart/2018/2/layout/IconVerticalSolidList"/>
    <dgm:cxn modelId="{AF2A93BB-4AC3-4F1F-AE14-DEB3A828F643}" type="presParOf" srcId="{FC718AA1-B852-4BC5-95C7-35603FF91255}" destId="{40DFCC99-1487-4A18-B715-9CF4027B3468}" srcOrd="8" destOrd="0" presId="urn:microsoft.com/office/officeart/2018/2/layout/IconVerticalSolidList"/>
    <dgm:cxn modelId="{6CB056B9-8A62-41B5-8B9B-6303B4BC100A}" type="presParOf" srcId="{40DFCC99-1487-4A18-B715-9CF4027B3468}" destId="{F1E2AA13-EB8B-46C0-9C23-C04550AE25BD}" srcOrd="0" destOrd="0" presId="urn:microsoft.com/office/officeart/2018/2/layout/IconVerticalSolidList"/>
    <dgm:cxn modelId="{30B71894-25AF-43F5-A052-C7AFB83006AE}" type="presParOf" srcId="{40DFCC99-1487-4A18-B715-9CF4027B3468}" destId="{2E7AA272-5F09-4882-A4F9-CA2AC0FD2997}" srcOrd="1" destOrd="0" presId="urn:microsoft.com/office/officeart/2018/2/layout/IconVerticalSolidList"/>
    <dgm:cxn modelId="{E01CA85C-E354-41DB-903A-40D244909F6B}" type="presParOf" srcId="{40DFCC99-1487-4A18-B715-9CF4027B3468}" destId="{5AED0B93-5403-45CE-A21E-9500D2716DBF}" srcOrd="2" destOrd="0" presId="urn:microsoft.com/office/officeart/2018/2/layout/IconVerticalSolidList"/>
    <dgm:cxn modelId="{B0CC1DD4-89B3-45ED-9AC7-E5AE56C4CB42}" type="presParOf" srcId="{40DFCC99-1487-4A18-B715-9CF4027B3468}" destId="{186C3009-A3FB-4C7E-9B3F-CE362BF955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63F75-9565-41ED-9BFA-3D8136EC022C}">
      <dsp:nvSpPr>
        <dsp:cNvPr id="0" name=""/>
        <dsp:cNvSpPr/>
      </dsp:nvSpPr>
      <dsp:spPr>
        <a:xfrm>
          <a:off x="0" y="3938"/>
          <a:ext cx="7293610" cy="8389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8EDB2-DC48-4F54-BEE6-B779EE110ED8}">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7F048A-F20D-49A2-98B4-AE2C992EDC19}">
      <dsp:nvSpPr>
        <dsp:cNvPr id="0" name=""/>
        <dsp:cNvSpPr/>
      </dsp:nvSpPr>
      <dsp:spPr>
        <a:xfrm>
          <a:off x="969035" y="393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Everyone needs to make compromises </a:t>
          </a:r>
        </a:p>
      </dsp:txBody>
      <dsp:txXfrm>
        <a:off x="969035" y="3938"/>
        <a:ext cx="6324574" cy="838991"/>
      </dsp:txXfrm>
    </dsp:sp>
    <dsp:sp modelId="{9E5A8419-AF20-4AA6-8186-E5EFF616C034}">
      <dsp:nvSpPr>
        <dsp:cNvPr id="0" name=""/>
        <dsp:cNvSpPr/>
      </dsp:nvSpPr>
      <dsp:spPr>
        <a:xfrm>
          <a:off x="0" y="1052678"/>
          <a:ext cx="7293610" cy="8389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F815B-36D8-48FF-BB70-24FD22DB7EEF}">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50381F-E0DA-4044-8BDE-7CA71D181449}">
      <dsp:nvSpPr>
        <dsp:cNvPr id="0" name=""/>
        <dsp:cNvSpPr/>
      </dsp:nvSpPr>
      <dsp:spPr>
        <a:xfrm>
          <a:off x="969035" y="105267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You each have to have your own life</a:t>
          </a:r>
        </a:p>
      </dsp:txBody>
      <dsp:txXfrm>
        <a:off x="969035" y="1052678"/>
        <a:ext cx="6324574" cy="838991"/>
      </dsp:txXfrm>
    </dsp:sp>
    <dsp:sp modelId="{F76B0035-D651-49CC-B3AC-E80CA4C2B688}">
      <dsp:nvSpPr>
        <dsp:cNvPr id="0" name=""/>
        <dsp:cNvSpPr/>
      </dsp:nvSpPr>
      <dsp:spPr>
        <a:xfrm>
          <a:off x="0" y="2101418"/>
          <a:ext cx="7293610" cy="8389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E7DFA-0FAE-431B-B462-F0552836CF19}">
      <dsp:nvSpPr>
        <dsp:cNvPr id="0" name=""/>
        <dsp:cNvSpPr/>
      </dsp:nvSpPr>
      <dsp:spPr>
        <a:xfrm>
          <a:off x="253795" y="2290191"/>
          <a:ext cx="461445" cy="461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6E5CBD-FB8F-4004-9D39-1C4AC2969A74}">
      <dsp:nvSpPr>
        <dsp:cNvPr id="0" name=""/>
        <dsp:cNvSpPr/>
      </dsp:nvSpPr>
      <dsp:spPr>
        <a:xfrm>
          <a:off x="969035" y="210141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Don’t pretend to like something you don’t </a:t>
          </a:r>
        </a:p>
      </dsp:txBody>
      <dsp:txXfrm>
        <a:off x="969035" y="2101418"/>
        <a:ext cx="6324574" cy="838991"/>
      </dsp:txXfrm>
    </dsp:sp>
    <dsp:sp modelId="{D1304FFE-EF9E-4066-A624-FACFC313D6E9}">
      <dsp:nvSpPr>
        <dsp:cNvPr id="0" name=""/>
        <dsp:cNvSpPr/>
      </dsp:nvSpPr>
      <dsp:spPr>
        <a:xfrm>
          <a:off x="0" y="3150158"/>
          <a:ext cx="7293610" cy="8389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829E6-4EA4-41F3-B8BB-323F19DA3508}">
      <dsp:nvSpPr>
        <dsp:cNvPr id="0" name=""/>
        <dsp:cNvSpPr/>
      </dsp:nvSpPr>
      <dsp:spPr>
        <a:xfrm>
          <a:off x="253795" y="333893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BD1DE9-1E4B-49A6-8C6D-238CD40ADED2}">
      <dsp:nvSpPr>
        <dsp:cNvPr id="0" name=""/>
        <dsp:cNvSpPr/>
      </dsp:nvSpPr>
      <dsp:spPr>
        <a:xfrm>
          <a:off x="969035" y="315015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Don’t give up things you love</a:t>
          </a:r>
        </a:p>
      </dsp:txBody>
      <dsp:txXfrm>
        <a:off x="969035" y="3150158"/>
        <a:ext cx="6324574" cy="838991"/>
      </dsp:txXfrm>
    </dsp:sp>
    <dsp:sp modelId="{F1E2AA13-EB8B-46C0-9C23-C04550AE25BD}">
      <dsp:nvSpPr>
        <dsp:cNvPr id="0" name=""/>
        <dsp:cNvSpPr/>
      </dsp:nvSpPr>
      <dsp:spPr>
        <a:xfrm>
          <a:off x="0" y="4198898"/>
          <a:ext cx="7293610" cy="8389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AA272-5F09-4882-A4F9-CA2AC0FD2997}">
      <dsp:nvSpPr>
        <dsp:cNvPr id="0" name=""/>
        <dsp:cNvSpPr/>
      </dsp:nvSpPr>
      <dsp:spPr>
        <a:xfrm>
          <a:off x="253795" y="4387671"/>
          <a:ext cx="461445" cy="461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6C3009-A3FB-4C7E-9B3F-CE362BF9553F}">
      <dsp:nvSpPr>
        <dsp:cNvPr id="0" name=""/>
        <dsp:cNvSpPr/>
      </dsp:nvSpPr>
      <dsp:spPr>
        <a:xfrm>
          <a:off x="969035" y="419889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You are free to keep developing new talents and interests and making new friends</a:t>
          </a:r>
        </a:p>
      </dsp:txBody>
      <dsp:txXfrm>
        <a:off x="969035" y="4198898"/>
        <a:ext cx="6324574" cy="8389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5/12/20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5/12/20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erapistaid.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rapistaid.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rapistaid.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thehotline.org/is-this-abuse/healthy-relationshi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hhs.gov/ash/oah/adolescent-development/healthy-relationships/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hhs.gov/ash/oah/adolescent-development/healthy-relationships/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Gn7ZQ2x0cO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24D9-3197-714D-BE2A-1A90AC2BF263}"/>
              </a:ext>
            </a:extLst>
          </p:cNvPr>
          <p:cNvSpPr>
            <a:spLocks noGrp="1"/>
          </p:cNvSpPr>
          <p:nvPr>
            <p:ph type="ctrTitle"/>
          </p:nvPr>
        </p:nvSpPr>
        <p:spPr/>
        <p:txBody>
          <a:bodyPr>
            <a:normAutofit fontScale="90000"/>
          </a:bodyPr>
          <a:lstStyle/>
          <a:p>
            <a:r>
              <a:rPr lang="en-US" dirty="0"/>
              <a:t>Healthy Communication with Parents, Friends, and Dating </a:t>
            </a:r>
          </a:p>
        </p:txBody>
      </p:sp>
      <p:sp>
        <p:nvSpPr>
          <p:cNvPr id="3" name="Subtitle 2">
            <a:extLst>
              <a:ext uri="{FF2B5EF4-FFF2-40B4-BE49-F238E27FC236}">
                <a16:creationId xmlns:a16="http://schemas.microsoft.com/office/drawing/2014/main" id="{F17994A5-181F-2A4C-9154-1FFC2A90F07B}"/>
              </a:ext>
            </a:extLst>
          </p:cNvPr>
          <p:cNvSpPr>
            <a:spLocks noGrp="1"/>
          </p:cNvSpPr>
          <p:nvPr>
            <p:ph type="subTitle" idx="1"/>
          </p:nvPr>
        </p:nvSpPr>
        <p:spPr/>
        <p:txBody>
          <a:bodyPr/>
          <a:lstStyle/>
          <a:p>
            <a:r>
              <a:rPr lang="en-US" dirty="0"/>
              <a:t>Julianne Haddad, LMSW</a:t>
            </a:r>
          </a:p>
          <a:p>
            <a:r>
              <a:rPr lang="en-US" dirty="0"/>
              <a:t>HHS Social Worker </a:t>
            </a:r>
          </a:p>
        </p:txBody>
      </p:sp>
    </p:spTree>
    <p:extLst>
      <p:ext uri="{BB962C8B-B14F-4D97-AF65-F5344CB8AC3E}">
        <p14:creationId xmlns:p14="http://schemas.microsoft.com/office/powerpoint/2010/main" val="242924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672865-9DCF-9545-825F-22406580A60A}"/>
              </a:ext>
            </a:extLst>
          </p:cNvPr>
          <p:cNvPicPr>
            <a:picLocks noGrp="1" noChangeAspect="1"/>
          </p:cNvPicPr>
          <p:nvPr>
            <p:ph idx="4294967295"/>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06795020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575F8-50C9-0F46-B616-E29741DA2225}"/>
              </a:ext>
            </a:extLst>
          </p:cNvPr>
          <p:cNvSpPr>
            <a:spLocks noGrp="1"/>
          </p:cNvSpPr>
          <p:nvPr>
            <p:ph type="title"/>
          </p:nvPr>
        </p:nvSpPr>
        <p:spPr/>
        <p:txBody>
          <a:bodyPr/>
          <a:lstStyle/>
          <a:p>
            <a:r>
              <a:rPr lang="en-US" dirty="0"/>
              <a:t>Relationship Conflict Resolution</a:t>
            </a:r>
          </a:p>
        </p:txBody>
      </p:sp>
      <p:sp>
        <p:nvSpPr>
          <p:cNvPr id="4" name="Content Placeholder 3">
            <a:extLst>
              <a:ext uri="{FF2B5EF4-FFF2-40B4-BE49-F238E27FC236}">
                <a16:creationId xmlns:a16="http://schemas.microsoft.com/office/drawing/2014/main" id="{9EE4E046-5744-8447-A858-286FB4C50195}"/>
              </a:ext>
            </a:extLst>
          </p:cNvPr>
          <p:cNvSpPr>
            <a:spLocks noGrp="1"/>
          </p:cNvSpPr>
          <p:nvPr>
            <p:ph sz="half" idx="1"/>
          </p:nvPr>
        </p:nvSpPr>
        <p:spPr/>
        <p:txBody>
          <a:bodyPr>
            <a:normAutofit lnSpcReduction="10000"/>
          </a:bodyPr>
          <a:lstStyle/>
          <a:p>
            <a:pPr marL="0" indent="0">
              <a:buNone/>
            </a:pPr>
            <a:r>
              <a:rPr lang="en-US" b="1" dirty="0"/>
              <a:t>1. Focus on the Problem, Not the Person </a:t>
            </a:r>
          </a:p>
          <a:p>
            <a:pPr marL="0" indent="0">
              <a:buNone/>
            </a:pPr>
            <a:r>
              <a:rPr lang="en-US" dirty="0"/>
              <a:t>When a disagreement turns to personal insults, raised voices, or mocking tones, the conversation is no longer productive. Be careful to focus on the problem without placing blame on your partner. If a disagreement becomes personal, you should pause the conversation. </a:t>
            </a:r>
          </a:p>
          <a:p>
            <a:pPr marL="0" indent="0">
              <a:buNone/>
            </a:pPr>
            <a:r>
              <a:rPr lang="en-US" sz="1050" dirty="0">
                <a:hlinkClick r:id="rId2"/>
              </a:rPr>
              <a:t>https://www.therapistaid.com/</a:t>
            </a:r>
            <a:endParaRPr lang="en-US" sz="1050" dirty="0"/>
          </a:p>
          <a:p>
            <a:endParaRPr lang="en-US" dirty="0"/>
          </a:p>
        </p:txBody>
      </p:sp>
      <p:sp>
        <p:nvSpPr>
          <p:cNvPr id="5" name="Content Placeholder 4">
            <a:extLst>
              <a:ext uri="{FF2B5EF4-FFF2-40B4-BE49-F238E27FC236}">
                <a16:creationId xmlns:a16="http://schemas.microsoft.com/office/drawing/2014/main" id="{880C6D6F-6A55-414F-B53B-1B7FE3CB1793}"/>
              </a:ext>
            </a:extLst>
          </p:cNvPr>
          <p:cNvSpPr>
            <a:spLocks noGrp="1"/>
          </p:cNvSpPr>
          <p:nvPr>
            <p:ph sz="half" idx="2"/>
          </p:nvPr>
        </p:nvSpPr>
        <p:spPr>
          <a:xfrm>
            <a:off x="7818120" y="868679"/>
            <a:ext cx="3474720" cy="5332095"/>
          </a:xfrm>
        </p:spPr>
        <p:txBody>
          <a:bodyPr>
            <a:normAutofit lnSpcReduction="10000"/>
          </a:bodyPr>
          <a:lstStyle/>
          <a:p>
            <a:pPr marL="0" indent="0">
              <a:buNone/>
            </a:pPr>
            <a:r>
              <a:rPr lang="en-US" b="1" dirty="0"/>
              <a:t>2. Use Reflective Listening </a:t>
            </a:r>
          </a:p>
          <a:p>
            <a:pPr marL="0" indent="0">
              <a:buNone/>
            </a:pPr>
            <a:r>
              <a:rPr lang="en-US" dirty="0"/>
              <a:t>Oftentimes during arguments we focus on getting our own point across rather than listening to our partner. Before responding to your partner, restate what they have said to you in your own words. Continue this process until your partner agrees that you understand. Next, share your side. Your partner should reflect back your ideas in their own words until they too understand. Using this technique will help both individuals feel listened to and understood, even if you disagree. </a:t>
            </a:r>
          </a:p>
          <a:p>
            <a:endParaRPr lang="en-US" dirty="0"/>
          </a:p>
        </p:txBody>
      </p:sp>
    </p:spTree>
    <p:extLst>
      <p:ext uri="{BB962C8B-B14F-4D97-AF65-F5344CB8AC3E}">
        <p14:creationId xmlns:p14="http://schemas.microsoft.com/office/powerpoint/2010/main" val="216944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FD71-4B5B-994B-94B7-17A6CC163E53}"/>
              </a:ext>
            </a:extLst>
          </p:cNvPr>
          <p:cNvSpPr>
            <a:spLocks noGrp="1"/>
          </p:cNvSpPr>
          <p:nvPr>
            <p:ph type="title"/>
          </p:nvPr>
        </p:nvSpPr>
        <p:spPr/>
        <p:txBody>
          <a:bodyPr/>
          <a:lstStyle/>
          <a:p>
            <a:r>
              <a:rPr lang="en-US" dirty="0"/>
              <a:t>Relationship Conflict Resolution</a:t>
            </a:r>
          </a:p>
        </p:txBody>
      </p:sp>
      <p:sp>
        <p:nvSpPr>
          <p:cNvPr id="3" name="Content Placeholder 2">
            <a:extLst>
              <a:ext uri="{FF2B5EF4-FFF2-40B4-BE49-F238E27FC236}">
                <a16:creationId xmlns:a16="http://schemas.microsoft.com/office/drawing/2014/main" id="{7CA5DCEC-CE0A-044E-B486-7CDA8B0F5967}"/>
              </a:ext>
            </a:extLst>
          </p:cNvPr>
          <p:cNvSpPr>
            <a:spLocks noGrp="1"/>
          </p:cNvSpPr>
          <p:nvPr>
            <p:ph sz="half" idx="1"/>
          </p:nvPr>
        </p:nvSpPr>
        <p:spPr>
          <a:xfrm>
            <a:off x="3867912" y="628650"/>
            <a:ext cx="3474720" cy="5360670"/>
          </a:xfrm>
        </p:spPr>
        <p:txBody>
          <a:bodyPr>
            <a:normAutofit lnSpcReduction="10000"/>
          </a:bodyPr>
          <a:lstStyle/>
          <a:p>
            <a:pPr marL="0" indent="0">
              <a:buNone/>
            </a:pPr>
            <a:r>
              <a:rPr lang="en-US" b="1" dirty="0"/>
              <a:t>3. Use ”I” Statements </a:t>
            </a:r>
          </a:p>
          <a:p>
            <a:pPr marL="0" indent="0">
              <a:buNone/>
            </a:pPr>
            <a:r>
              <a:rPr lang="en-US" dirty="0"/>
              <a:t>Oftentimes during arguments we focus on getting our own point across rather than listening to our partner. Before responding to your partner, restate what they have said to you in your own words. Continue this process until your partner agrees that you understand. Next, share your side. Your partner should reflect back your ideas in their own words until they too understand. Using this technique will help both individuals feel listened to and understood, even if you disagree. </a:t>
            </a:r>
          </a:p>
          <a:p>
            <a:pPr marL="0" indent="0">
              <a:buNone/>
            </a:pPr>
            <a:r>
              <a:rPr lang="en-US" sz="1100" dirty="0">
                <a:hlinkClick r:id="rId2"/>
              </a:rPr>
              <a:t>https://www.therapistaid.com/</a:t>
            </a:r>
            <a:endParaRPr lang="en-US" sz="1100" dirty="0"/>
          </a:p>
        </p:txBody>
      </p:sp>
      <p:sp>
        <p:nvSpPr>
          <p:cNvPr id="4" name="Content Placeholder 3">
            <a:extLst>
              <a:ext uri="{FF2B5EF4-FFF2-40B4-BE49-F238E27FC236}">
                <a16:creationId xmlns:a16="http://schemas.microsoft.com/office/drawing/2014/main" id="{D18246C9-31E9-4043-B1ED-AD8DE4F0D0D4}"/>
              </a:ext>
            </a:extLst>
          </p:cNvPr>
          <p:cNvSpPr>
            <a:spLocks noGrp="1"/>
          </p:cNvSpPr>
          <p:nvPr>
            <p:ph sz="half" idx="2"/>
          </p:nvPr>
        </p:nvSpPr>
        <p:spPr>
          <a:xfrm>
            <a:off x="7818120" y="485775"/>
            <a:ext cx="3474720" cy="5503545"/>
          </a:xfrm>
        </p:spPr>
        <p:txBody>
          <a:bodyPr>
            <a:normAutofit lnSpcReduction="10000"/>
          </a:bodyPr>
          <a:lstStyle/>
          <a:p>
            <a:pPr marL="0" indent="0">
              <a:buNone/>
            </a:pPr>
            <a:r>
              <a:rPr lang="en-US" b="1" dirty="0"/>
              <a:t>4. Know When to Take a Time Out</a:t>
            </a:r>
          </a:p>
          <a:p>
            <a:pPr marL="0" indent="0">
              <a:buNone/>
            </a:pPr>
            <a:r>
              <a:rPr lang="en-US" dirty="0"/>
              <a:t>Oftentimes during arguments we focus on getting our own point across rather than listening to our partner. Before responding to your partner, restate what they have said to you in your own words. Continue this process until your partner agrees that you understand. Next, share your side. Your partner should reflect back your ideas in their own words until they too understand. Using this technique will help both individuals feel listened to and understood, even if you disagree. </a:t>
            </a:r>
          </a:p>
          <a:p>
            <a:pPr marL="0" indent="0">
              <a:buNone/>
            </a:pPr>
            <a:endParaRPr lang="en-US" dirty="0"/>
          </a:p>
        </p:txBody>
      </p:sp>
    </p:spTree>
    <p:extLst>
      <p:ext uri="{BB962C8B-B14F-4D97-AF65-F5344CB8AC3E}">
        <p14:creationId xmlns:p14="http://schemas.microsoft.com/office/powerpoint/2010/main" val="380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7A473C-5B21-1D42-B00C-501E2E44F19E}"/>
              </a:ext>
            </a:extLst>
          </p:cNvPr>
          <p:cNvSpPr>
            <a:spLocks noGrp="1"/>
          </p:cNvSpPr>
          <p:nvPr>
            <p:ph type="title"/>
          </p:nvPr>
        </p:nvSpPr>
        <p:spPr/>
        <p:txBody>
          <a:bodyPr/>
          <a:lstStyle/>
          <a:p>
            <a:r>
              <a:rPr lang="en-US" dirty="0"/>
              <a:t>Relationship Conflict Resolution</a:t>
            </a:r>
          </a:p>
        </p:txBody>
      </p:sp>
      <p:sp>
        <p:nvSpPr>
          <p:cNvPr id="6" name="Content Placeholder 5">
            <a:extLst>
              <a:ext uri="{FF2B5EF4-FFF2-40B4-BE49-F238E27FC236}">
                <a16:creationId xmlns:a16="http://schemas.microsoft.com/office/drawing/2014/main" id="{810166AC-8D67-4849-81AF-F598F9C26D76}"/>
              </a:ext>
            </a:extLst>
          </p:cNvPr>
          <p:cNvSpPr>
            <a:spLocks noGrp="1"/>
          </p:cNvSpPr>
          <p:nvPr>
            <p:ph idx="1"/>
          </p:nvPr>
        </p:nvSpPr>
        <p:spPr/>
        <p:txBody>
          <a:bodyPr/>
          <a:lstStyle/>
          <a:p>
            <a:pPr marL="0" indent="0">
              <a:buNone/>
            </a:pPr>
            <a:r>
              <a:rPr lang="en-US" dirty="0"/>
              <a:t>5. Work Toward a Resolution</a:t>
            </a:r>
          </a:p>
          <a:p>
            <a:pPr marL="0" indent="0">
              <a:buNone/>
            </a:pPr>
            <a:r>
              <a:rPr lang="en-US" dirty="0"/>
              <a:t>Oftentimes during arguments we focus on getting our own point across rather than listening to our partner. Before responding to your partner, restate what they have said to you in your own words. Continue this process until your partner agrees that you understand. Next, share your side. Your partner should reflect back your ideas in their own words until they too understand. Using this technique will help both individuals feel listened to and understood, even if you disagree. </a:t>
            </a:r>
          </a:p>
          <a:p>
            <a:pPr marL="0" indent="0">
              <a:buNone/>
            </a:pPr>
            <a:endParaRPr lang="en-US" dirty="0"/>
          </a:p>
          <a:p>
            <a:pPr marL="0" indent="0">
              <a:buNone/>
            </a:pPr>
            <a:r>
              <a:rPr lang="en-US" sz="1100" dirty="0">
                <a:hlinkClick r:id="rId2"/>
              </a:rPr>
              <a:t>https://www.therapistaid.com/</a:t>
            </a:r>
            <a:endParaRPr lang="en-US" sz="1100" dirty="0"/>
          </a:p>
          <a:p>
            <a:pPr marL="0" indent="0">
              <a:buNone/>
            </a:pPr>
            <a:endParaRPr lang="en-US" dirty="0"/>
          </a:p>
        </p:txBody>
      </p:sp>
    </p:spTree>
    <p:extLst>
      <p:ext uri="{BB962C8B-B14F-4D97-AF65-F5344CB8AC3E}">
        <p14:creationId xmlns:p14="http://schemas.microsoft.com/office/powerpoint/2010/main" val="364051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C962-10F9-EF4D-8669-7396D5CCE33E}"/>
              </a:ext>
            </a:extLst>
          </p:cNvPr>
          <p:cNvSpPr>
            <a:spLocks noGrp="1"/>
          </p:cNvSpPr>
          <p:nvPr>
            <p:ph type="title"/>
          </p:nvPr>
        </p:nvSpPr>
        <p:spPr>
          <a:xfrm>
            <a:off x="252919" y="1123837"/>
            <a:ext cx="2947482" cy="4601183"/>
          </a:xfrm>
        </p:spPr>
        <p:txBody>
          <a:bodyPr>
            <a:normAutofit/>
          </a:bodyPr>
          <a:lstStyle/>
          <a:p>
            <a:r>
              <a:rPr lang="en-US" dirty="0"/>
              <a:t>Get Help </a:t>
            </a:r>
          </a:p>
        </p:txBody>
      </p:sp>
      <p:sp>
        <p:nvSpPr>
          <p:cNvPr id="3" name="Content Placeholder 2">
            <a:extLst>
              <a:ext uri="{FF2B5EF4-FFF2-40B4-BE49-F238E27FC236}">
                <a16:creationId xmlns:a16="http://schemas.microsoft.com/office/drawing/2014/main" id="{8E0E6409-D31C-934D-BDE9-05942D7F368A}"/>
              </a:ext>
            </a:extLst>
          </p:cNvPr>
          <p:cNvSpPr>
            <a:spLocks noGrp="1"/>
          </p:cNvSpPr>
          <p:nvPr>
            <p:ph idx="1"/>
          </p:nvPr>
        </p:nvSpPr>
        <p:spPr>
          <a:xfrm>
            <a:off x="3869268" y="864108"/>
            <a:ext cx="7315200" cy="2998765"/>
          </a:xfrm>
        </p:spPr>
        <p:txBody>
          <a:bodyPr>
            <a:normAutofit/>
          </a:bodyPr>
          <a:lstStyle/>
          <a:p>
            <a:pPr marL="0" indent="0">
              <a:buNone/>
            </a:pPr>
            <a:r>
              <a:rPr lang="en-US" b="1" dirty="0"/>
              <a:t>PEER TO PEER ADVOCACY TEXT/PHONE/CHAT/PODCAST </a:t>
            </a:r>
          </a:p>
          <a:p>
            <a:r>
              <a:rPr lang="en-US" dirty="0"/>
              <a:t>Need someone to talk to who won 't judge and who will listen? Have an anonymous question? Trained Peer Advocates are available six days a week to talk, safety plan, make referrals and answer your "Elephant in the Room " questions.</a:t>
            </a:r>
          </a:p>
          <a:p>
            <a:pPr marL="0" indent="0">
              <a:buNone/>
            </a:pPr>
            <a:r>
              <a:rPr lang="en-US" b="1" dirty="0"/>
              <a:t> TEXT: 602.799.5398 ONLINE CHAT: bloom365.org CALL: 1.888.606.HOPE (4673) PODCAST: bloom365.org</a:t>
            </a:r>
          </a:p>
        </p:txBody>
      </p:sp>
      <p:pic>
        <p:nvPicPr>
          <p:cNvPr id="4" name="Picture 3">
            <a:extLst>
              <a:ext uri="{FF2B5EF4-FFF2-40B4-BE49-F238E27FC236}">
                <a16:creationId xmlns:a16="http://schemas.microsoft.com/office/drawing/2014/main" id="{C2FD180D-E99B-B747-A790-6D48009F4D9C}"/>
              </a:ext>
            </a:extLst>
          </p:cNvPr>
          <p:cNvPicPr>
            <a:picLocks noChangeAspect="1"/>
          </p:cNvPicPr>
          <p:nvPr/>
        </p:nvPicPr>
        <p:blipFill>
          <a:blip r:embed="rId2"/>
          <a:stretch>
            <a:fillRect/>
          </a:stretch>
        </p:blipFill>
        <p:spPr>
          <a:xfrm>
            <a:off x="4933642" y="4161453"/>
            <a:ext cx="5186451" cy="1918987"/>
          </a:xfrm>
          <a:prstGeom prst="rect">
            <a:avLst/>
          </a:prstGeom>
        </p:spPr>
      </p:pic>
    </p:spTree>
    <p:extLst>
      <p:ext uri="{BB962C8B-B14F-4D97-AF65-F5344CB8AC3E}">
        <p14:creationId xmlns:p14="http://schemas.microsoft.com/office/powerpoint/2010/main" val="306253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E10D54-B2D1-7F40-84D8-2C0A66ABC9B0}"/>
              </a:ext>
            </a:extLst>
          </p:cNvPr>
          <p:cNvSpPr>
            <a:spLocks noGrp="1"/>
          </p:cNvSpPr>
          <p:nvPr>
            <p:ph type="title"/>
          </p:nvPr>
        </p:nvSpPr>
        <p:spPr>
          <a:xfrm>
            <a:off x="5451642" y="1123837"/>
            <a:ext cx="6451110" cy="1255469"/>
          </a:xfrm>
        </p:spPr>
        <p:txBody>
          <a:bodyPr>
            <a:normAutofit/>
          </a:bodyPr>
          <a:lstStyle/>
          <a:p>
            <a:r>
              <a:rPr lang="en-US" dirty="0"/>
              <a:t>BLOOM 365 ADVOCACY FOR TEENS</a:t>
            </a:r>
          </a:p>
        </p:txBody>
      </p:sp>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0C2F229-0C20-6B49-989A-656C3F2F511E}"/>
              </a:ext>
            </a:extLst>
          </p:cNvPr>
          <p:cNvPicPr>
            <a:picLocks noChangeAspect="1"/>
          </p:cNvPicPr>
          <p:nvPr/>
        </p:nvPicPr>
        <p:blipFill>
          <a:blip r:embed="rId2"/>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159517F0-CC36-B249-A36A-FE2D47D61CC5}"/>
              </a:ext>
            </a:extLst>
          </p:cNvPr>
          <p:cNvSpPr>
            <a:spLocks noGrp="1"/>
          </p:cNvSpPr>
          <p:nvPr>
            <p:ph idx="1"/>
          </p:nvPr>
        </p:nvSpPr>
        <p:spPr>
          <a:xfrm>
            <a:off x="5451644" y="2510395"/>
            <a:ext cx="6451109" cy="3274586"/>
          </a:xfrm>
        </p:spPr>
        <p:txBody>
          <a:bodyPr anchor="t">
            <a:normAutofit/>
          </a:bodyPr>
          <a:lstStyle/>
          <a:p>
            <a:pPr marL="0" indent="0">
              <a:buNone/>
            </a:pPr>
            <a:r>
              <a:rPr lang="en-US" sz="1400" b="1">
                <a:solidFill>
                  <a:srgbClr val="FFFFFF"/>
                </a:solidFill>
              </a:rPr>
              <a:t>DROP IN SUPPORT GROUPS </a:t>
            </a:r>
          </a:p>
          <a:p>
            <a:pPr marL="0" indent="0">
              <a:buNone/>
            </a:pPr>
            <a:r>
              <a:rPr lang="en-US" sz="1400">
                <a:solidFill>
                  <a:srgbClr val="FFFFFF"/>
                </a:solidFill>
              </a:rPr>
              <a:t>WHAT: Drop in support groups co-led by a Lead Advocate and trained Peer Advocate. WHERE: Blooming Point in Central Phoenix, partner schools and community safe spaces. WHY: Connect with peers, increase safety, selfesteem, and healing. WHEN: Check the calendar on the "Teens " page at bloom365.org for weekly group dates and times. Transportation may be available.</a:t>
            </a:r>
          </a:p>
          <a:p>
            <a:pPr marL="0" indent="0">
              <a:buNone/>
            </a:pPr>
            <a:r>
              <a:rPr lang="en-US" sz="1400" b="1">
                <a:solidFill>
                  <a:srgbClr val="FFFFFF"/>
                </a:solidFill>
              </a:rPr>
              <a:t>INDIVIDUAL ADVOCACY </a:t>
            </a:r>
          </a:p>
          <a:p>
            <a:pPr marL="0" indent="0">
              <a:buNone/>
            </a:pPr>
            <a:r>
              <a:rPr lang="en-US" sz="1400">
                <a:solidFill>
                  <a:srgbClr val="FFFFFF"/>
                </a:solidFill>
              </a:rPr>
              <a:t>WHAT: Individual in-person advocacy sessions with a Lead Advocate. WHERE: Blooming Point in Central Phoenix, partner schools and community safe spaces. WHY: Crisis counseling, risk assessment, safety planning, restraining order assistance, goal setting, case management and resource connections. WHEN: By appointment. TEXT: 602.799.7017 EMAIL: teens@bloom365.org CALL: 1.888.606.HOPE (4673)</a:t>
            </a:r>
          </a:p>
        </p:txBody>
      </p:sp>
    </p:spTree>
    <p:extLst>
      <p:ext uri="{BB962C8B-B14F-4D97-AF65-F5344CB8AC3E}">
        <p14:creationId xmlns:p14="http://schemas.microsoft.com/office/powerpoint/2010/main" val="195420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4045-71D5-9842-9A53-A7A48E7515B6}"/>
              </a:ext>
            </a:extLst>
          </p:cNvPr>
          <p:cNvSpPr>
            <a:spLocks noGrp="1"/>
          </p:cNvSpPr>
          <p:nvPr>
            <p:ph type="title"/>
          </p:nvPr>
        </p:nvSpPr>
        <p:spPr>
          <a:xfrm>
            <a:off x="252919" y="1123837"/>
            <a:ext cx="2947482" cy="4601183"/>
          </a:xfrm>
        </p:spPr>
        <p:txBody>
          <a:bodyPr>
            <a:normAutofit/>
          </a:bodyPr>
          <a:lstStyle/>
          <a:p>
            <a:r>
              <a:rPr lang="en-US" dirty="0"/>
              <a:t>What is a Healthy Relationship?</a:t>
            </a:r>
          </a:p>
        </p:txBody>
      </p:sp>
      <p:sp>
        <p:nvSpPr>
          <p:cNvPr id="3" name="Content Placeholder 2">
            <a:extLst>
              <a:ext uri="{FF2B5EF4-FFF2-40B4-BE49-F238E27FC236}">
                <a16:creationId xmlns:a16="http://schemas.microsoft.com/office/drawing/2014/main" id="{75D83219-39DE-3342-B0FA-A54FD0E2C9FC}"/>
              </a:ext>
            </a:extLst>
          </p:cNvPr>
          <p:cNvSpPr>
            <a:spLocks noGrp="1"/>
          </p:cNvSpPr>
          <p:nvPr>
            <p:ph idx="1"/>
          </p:nvPr>
        </p:nvSpPr>
        <p:spPr>
          <a:xfrm>
            <a:off x="3869267" y="864108"/>
            <a:ext cx="3585891" cy="5120640"/>
          </a:xfrm>
        </p:spPr>
        <p:txBody>
          <a:bodyPr>
            <a:normAutofit/>
          </a:bodyPr>
          <a:lstStyle/>
          <a:p>
            <a:r>
              <a:rPr lang="en-US" sz="1600"/>
              <a:t>Healthy relationships allow both people in the relationship (friend, family member, boyfriend/girlfriend) to feel supported and connected </a:t>
            </a:r>
          </a:p>
          <a:p>
            <a:r>
              <a:rPr lang="en-US" sz="1600" b="1"/>
              <a:t>Communication</a:t>
            </a:r>
            <a:r>
              <a:rPr lang="en-US" sz="1600"/>
              <a:t> and </a:t>
            </a:r>
            <a:r>
              <a:rPr lang="en-US" sz="1600" b="1"/>
              <a:t>boundaries</a:t>
            </a:r>
            <a:r>
              <a:rPr lang="en-US" sz="1600"/>
              <a:t> are 2 major components of a healthy relationship</a:t>
            </a:r>
          </a:p>
          <a:p>
            <a:endParaRPr lang="en-US" sz="1600"/>
          </a:p>
          <a:p>
            <a:endParaRPr lang="en-US" sz="1600"/>
          </a:p>
          <a:p>
            <a:endParaRPr lang="en-US" sz="1600"/>
          </a:p>
          <a:p>
            <a:endParaRPr lang="en-US" sz="1600"/>
          </a:p>
          <a:p>
            <a:endParaRPr lang="en-US" sz="1600"/>
          </a:p>
          <a:p>
            <a:endParaRPr lang="en-US" sz="1600"/>
          </a:p>
          <a:p>
            <a:endParaRPr lang="en-US" sz="1600"/>
          </a:p>
          <a:p>
            <a:r>
              <a:rPr lang="en-US" sz="1600">
                <a:hlinkClick r:id="rId2"/>
              </a:rPr>
              <a:t>https://www.thehotline.org/is-this-abuse/healthy-relationships/</a:t>
            </a:r>
            <a:endParaRPr lang="en-US" sz="1600"/>
          </a:p>
        </p:txBody>
      </p:sp>
      <p:pic>
        <p:nvPicPr>
          <p:cNvPr id="4" name="Picture 3">
            <a:extLst>
              <a:ext uri="{FF2B5EF4-FFF2-40B4-BE49-F238E27FC236}">
                <a16:creationId xmlns:a16="http://schemas.microsoft.com/office/drawing/2014/main" id="{B3632B4B-A287-694A-A396-AB40B00872BD}"/>
              </a:ext>
            </a:extLst>
          </p:cNvPr>
          <p:cNvPicPr>
            <a:picLocks noChangeAspect="1"/>
          </p:cNvPicPr>
          <p:nvPr/>
        </p:nvPicPr>
        <p:blipFill>
          <a:blip r:embed="rId3"/>
          <a:stretch>
            <a:fillRect/>
          </a:stretch>
        </p:blipFill>
        <p:spPr>
          <a:xfrm>
            <a:off x="7818120" y="1939214"/>
            <a:ext cx="3474720" cy="2979572"/>
          </a:xfrm>
          <a:prstGeom prst="rect">
            <a:avLst/>
          </a:prstGeom>
        </p:spPr>
      </p:pic>
    </p:spTree>
    <p:extLst>
      <p:ext uri="{BB962C8B-B14F-4D97-AF65-F5344CB8AC3E}">
        <p14:creationId xmlns:p14="http://schemas.microsoft.com/office/powerpoint/2010/main" val="60218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Shape 16">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00012A18-119F-8E45-8600-888F5E28D113}"/>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900" spc="-100" dirty="0">
                <a:solidFill>
                  <a:schemeClr val="accent1"/>
                </a:solidFill>
              </a:rPr>
              <a:t>What Makes a Relationship Healthy?</a:t>
            </a:r>
          </a:p>
        </p:txBody>
      </p:sp>
    </p:spTree>
    <p:extLst>
      <p:ext uri="{BB962C8B-B14F-4D97-AF65-F5344CB8AC3E}">
        <p14:creationId xmlns:p14="http://schemas.microsoft.com/office/powerpoint/2010/main" val="349964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5A68-9041-BD47-A68E-D26B07A3D4AE}"/>
              </a:ext>
            </a:extLst>
          </p:cNvPr>
          <p:cNvSpPr>
            <a:spLocks noGrp="1"/>
          </p:cNvSpPr>
          <p:nvPr>
            <p:ph type="title"/>
          </p:nvPr>
        </p:nvSpPr>
        <p:spPr/>
        <p:txBody>
          <a:bodyPr/>
          <a:lstStyle/>
          <a:p>
            <a:r>
              <a:rPr lang="en-US" dirty="0"/>
              <a:t> Mutual Respect </a:t>
            </a:r>
          </a:p>
        </p:txBody>
      </p:sp>
      <p:sp>
        <p:nvSpPr>
          <p:cNvPr id="3" name="Content Placeholder 2">
            <a:extLst>
              <a:ext uri="{FF2B5EF4-FFF2-40B4-BE49-F238E27FC236}">
                <a16:creationId xmlns:a16="http://schemas.microsoft.com/office/drawing/2014/main" id="{C3C0D0DB-1F55-7045-9913-238BC0A68FB4}"/>
              </a:ext>
            </a:extLst>
          </p:cNvPr>
          <p:cNvSpPr>
            <a:spLocks noGrp="1"/>
          </p:cNvSpPr>
          <p:nvPr>
            <p:ph idx="1"/>
          </p:nvPr>
        </p:nvSpPr>
        <p:spPr/>
        <p:txBody>
          <a:bodyPr/>
          <a:lstStyle/>
          <a:p>
            <a:r>
              <a:rPr lang="en-US" sz="2800" b="1" dirty="0"/>
              <a:t>RESPECT</a:t>
            </a:r>
            <a:r>
              <a:rPr lang="en-US" dirty="0"/>
              <a:t> All healthy relationships are based on respect. This includes respect for a person’s beliefs, opinions and bodies. Show consideration for the feelings of others – including your children! In a healthy relationship, respect leads to honesty, better communication and joint decision making.</a:t>
            </a:r>
          </a:p>
          <a:p>
            <a:r>
              <a:rPr lang="en-US" dirty="0"/>
              <a:t>Ask yourself: </a:t>
            </a:r>
          </a:p>
          <a:p>
            <a:pPr lvl="1"/>
            <a:r>
              <a:rPr lang="en-US" dirty="0"/>
              <a:t>Do you listen to each other?</a:t>
            </a:r>
          </a:p>
          <a:p>
            <a:pPr lvl="1"/>
            <a:r>
              <a:rPr lang="en-US" dirty="0"/>
              <a:t>Do you treat each other like friends?</a:t>
            </a:r>
          </a:p>
          <a:p>
            <a:pPr lvl="1"/>
            <a:r>
              <a:rPr lang="en-US" dirty="0"/>
              <a:t>Are you proud of each other?</a:t>
            </a:r>
          </a:p>
          <a:p>
            <a:pPr lvl="1"/>
            <a:r>
              <a:rPr lang="en-US" dirty="0"/>
              <a:t>Are you kind to each other?</a:t>
            </a:r>
          </a:p>
          <a:p>
            <a:pPr lvl="1"/>
            <a:endParaRPr lang="en-US" dirty="0"/>
          </a:p>
          <a:p>
            <a:pPr lvl="1"/>
            <a:endParaRPr lang="en-US" dirty="0"/>
          </a:p>
          <a:p>
            <a:pPr marL="502920" lvl="1" indent="0">
              <a:buNone/>
            </a:pPr>
            <a:r>
              <a:rPr lang="en-US" sz="1100" dirty="0">
                <a:hlinkClick r:id="rId2"/>
              </a:rPr>
              <a:t>https://www.hhs.gov/ash/oah/adolescent-development/healthy-relationships/index.html</a:t>
            </a:r>
            <a:endParaRPr lang="en-US" sz="1100" dirty="0"/>
          </a:p>
          <a:p>
            <a:pPr marL="960120" lvl="2" indent="0">
              <a:buNone/>
            </a:pPr>
            <a:endParaRPr lang="en-US" dirty="0"/>
          </a:p>
        </p:txBody>
      </p:sp>
    </p:spTree>
    <p:extLst>
      <p:ext uri="{BB962C8B-B14F-4D97-AF65-F5344CB8AC3E}">
        <p14:creationId xmlns:p14="http://schemas.microsoft.com/office/powerpoint/2010/main" val="27530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8AED05-0F7E-614B-BDA9-554836C512F6}"/>
              </a:ext>
            </a:extLst>
          </p:cNvPr>
          <p:cNvPicPr>
            <a:picLocks noChangeAspect="1"/>
          </p:cNvPicPr>
          <p:nvPr/>
        </p:nvPicPr>
        <p:blipFill rotWithShape="1">
          <a:blip r:embed="rId2"/>
          <a:srcRect t="442"/>
          <a:stretch/>
        </p:blipFill>
        <p:spPr>
          <a:xfrm>
            <a:off x="20" y="10"/>
            <a:ext cx="12191980" cy="6857990"/>
          </a:xfrm>
          <a:prstGeom prst="rect">
            <a:avLst/>
          </a:prstGeom>
        </p:spPr>
      </p:pic>
      <p:sp>
        <p:nvSpPr>
          <p:cNvPr id="17" name="Rectangle 8">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9F8891-5A31-C047-B0F4-C471BD19C195}"/>
              </a:ext>
            </a:extLst>
          </p:cNvPr>
          <p:cNvSpPr>
            <a:spLocks noGrp="1"/>
          </p:cNvSpPr>
          <p:nvPr>
            <p:ph type="title"/>
          </p:nvPr>
        </p:nvSpPr>
        <p:spPr>
          <a:xfrm>
            <a:off x="252919" y="1123837"/>
            <a:ext cx="2947482" cy="1283461"/>
          </a:xfrm>
        </p:spPr>
        <p:txBody>
          <a:bodyPr anchor="b">
            <a:normAutofit/>
          </a:bodyPr>
          <a:lstStyle/>
          <a:p>
            <a:r>
              <a:rPr lang="en-US" sz="2400"/>
              <a:t>Enjoyment</a:t>
            </a:r>
          </a:p>
        </p:txBody>
      </p:sp>
      <p:sp>
        <p:nvSpPr>
          <p:cNvPr id="3" name="Content Placeholder 2">
            <a:extLst>
              <a:ext uri="{FF2B5EF4-FFF2-40B4-BE49-F238E27FC236}">
                <a16:creationId xmlns:a16="http://schemas.microsoft.com/office/drawing/2014/main" id="{815DEA2E-7C3C-104E-81E8-115419F50354}"/>
              </a:ext>
            </a:extLst>
          </p:cNvPr>
          <p:cNvSpPr>
            <a:spLocks noGrp="1"/>
          </p:cNvSpPr>
          <p:nvPr>
            <p:ph idx="1"/>
          </p:nvPr>
        </p:nvSpPr>
        <p:spPr>
          <a:xfrm>
            <a:off x="252920" y="2407298"/>
            <a:ext cx="2947482" cy="3498980"/>
          </a:xfrm>
        </p:spPr>
        <p:txBody>
          <a:bodyPr anchor="t">
            <a:normAutofit/>
          </a:bodyPr>
          <a:lstStyle/>
          <a:p>
            <a:r>
              <a:rPr lang="en-US" sz="1600">
                <a:solidFill>
                  <a:srgbClr val="FFFFFF"/>
                </a:solidFill>
              </a:rPr>
              <a:t>A healthy relationship should make you feel good about yourself!</a:t>
            </a:r>
          </a:p>
          <a:p>
            <a:r>
              <a:rPr lang="en-US" sz="1600">
                <a:solidFill>
                  <a:srgbClr val="FFFFFF"/>
                </a:solidFill>
              </a:rPr>
              <a:t>Should have fun together </a:t>
            </a:r>
          </a:p>
          <a:p>
            <a:r>
              <a:rPr lang="en-US" sz="1600">
                <a:solidFill>
                  <a:srgbClr val="FFFFFF"/>
                </a:solidFill>
              </a:rPr>
              <a:t>Enjoy each others company </a:t>
            </a:r>
          </a:p>
          <a:p>
            <a:r>
              <a:rPr lang="en-US" sz="1600">
                <a:solidFill>
                  <a:srgbClr val="FFFFFF"/>
                </a:solidFill>
              </a:rPr>
              <a:t>Be positive influences in each others life</a:t>
            </a:r>
          </a:p>
        </p:txBody>
      </p:sp>
      <p:sp>
        <p:nvSpPr>
          <p:cNvPr id="18" name="Rectangle 10">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878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A017-4020-614B-8AFE-E52AF039A785}"/>
              </a:ext>
            </a:extLst>
          </p:cNvPr>
          <p:cNvSpPr>
            <a:spLocks noGrp="1"/>
          </p:cNvSpPr>
          <p:nvPr>
            <p:ph type="title"/>
          </p:nvPr>
        </p:nvSpPr>
        <p:spPr>
          <a:xfrm>
            <a:off x="252919" y="1123837"/>
            <a:ext cx="2947482" cy="1283461"/>
          </a:xfrm>
        </p:spPr>
        <p:txBody>
          <a:bodyPr anchor="b">
            <a:normAutofit/>
          </a:bodyPr>
          <a:lstStyle/>
          <a:p>
            <a:r>
              <a:rPr lang="en-US" sz="2400"/>
              <a:t>Support</a:t>
            </a:r>
          </a:p>
        </p:txBody>
      </p:sp>
      <p:sp>
        <p:nvSpPr>
          <p:cNvPr id="3" name="Content Placeholder 2">
            <a:extLst>
              <a:ext uri="{FF2B5EF4-FFF2-40B4-BE49-F238E27FC236}">
                <a16:creationId xmlns:a16="http://schemas.microsoft.com/office/drawing/2014/main" id="{CFE011C8-D826-844D-8895-05658DA3B604}"/>
              </a:ext>
            </a:extLst>
          </p:cNvPr>
          <p:cNvSpPr>
            <a:spLocks noGrp="1"/>
          </p:cNvSpPr>
          <p:nvPr>
            <p:ph idx="1"/>
          </p:nvPr>
        </p:nvSpPr>
        <p:spPr>
          <a:xfrm>
            <a:off x="252920" y="2407298"/>
            <a:ext cx="2947482" cy="3498980"/>
          </a:xfrm>
        </p:spPr>
        <p:txBody>
          <a:bodyPr anchor="t">
            <a:normAutofit/>
          </a:bodyPr>
          <a:lstStyle/>
          <a:p>
            <a:r>
              <a:rPr lang="en-US" sz="1600">
                <a:solidFill>
                  <a:srgbClr val="FFFFFF"/>
                </a:solidFill>
              </a:rPr>
              <a:t>Healthy relationships are balanced. Both people should feel they are giving and receiving support in a fair manner. In unhealthy relationships, one person may dominate conversation, manipulate time or simply not pay attention to the other.</a:t>
            </a:r>
          </a:p>
        </p:txBody>
      </p:sp>
      <p:pic>
        <p:nvPicPr>
          <p:cNvPr id="4" name="Picture 3">
            <a:extLst>
              <a:ext uri="{FF2B5EF4-FFF2-40B4-BE49-F238E27FC236}">
                <a16:creationId xmlns:a16="http://schemas.microsoft.com/office/drawing/2014/main" id="{D1DBBA15-6615-9048-9034-25088EC16C54}"/>
              </a:ext>
            </a:extLst>
          </p:cNvPr>
          <p:cNvPicPr>
            <a:picLocks noChangeAspect="1"/>
          </p:cNvPicPr>
          <p:nvPr/>
        </p:nvPicPr>
        <p:blipFill rotWithShape="1">
          <a:blip r:embed="rId2"/>
          <a:srcRect l="11606" r="11486" b="-1"/>
          <a:stretch/>
        </p:blipFill>
        <p:spPr>
          <a:xfrm>
            <a:off x="3778897" y="758952"/>
            <a:ext cx="7772401" cy="5330952"/>
          </a:xfrm>
          <a:prstGeom prst="rect">
            <a:avLst/>
          </a:prstGeom>
        </p:spPr>
      </p:pic>
    </p:spTree>
    <p:extLst>
      <p:ext uri="{BB962C8B-B14F-4D97-AF65-F5344CB8AC3E}">
        <p14:creationId xmlns:p14="http://schemas.microsoft.com/office/powerpoint/2010/main" val="288984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FFC6-3081-F546-AA87-9D818FF677E3}"/>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FE560650-B5EC-9147-ACF7-46AF9A60EFAF}"/>
              </a:ext>
            </a:extLst>
          </p:cNvPr>
          <p:cNvSpPr>
            <a:spLocks noGrp="1"/>
          </p:cNvSpPr>
          <p:nvPr>
            <p:ph idx="1"/>
          </p:nvPr>
        </p:nvSpPr>
        <p:spPr/>
        <p:txBody>
          <a:bodyPr/>
          <a:lstStyle/>
          <a:p>
            <a:r>
              <a:rPr lang="en-US" dirty="0"/>
              <a:t>In a healthy relationship, you can trust one another and feel safe. Teach your child about boundaries (both emotional and physical) and be sure they know that in a healthy relationship, they should be able to trust that their boundaries will not be crossed.</a:t>
            </a:r>
          </a:p>
          <a:p>
            <a:r>
              <a:rPr lang="en-US" dirty="0"/>
              <a:t>Ask Yourself:</a:t>
            </a:r>
          </a:p>
          <a:p>
            <a:pPr lvl="1"/>
            <a:r>
              <a:rPr lang="en-US" dirty="0"/>
              <a:t>Are you both cool with spending time apart from each other?</a:t>
            </a:r>
          </a:p>
          <a:p>
            <a:pPr lvl="1"/>
            <a:r>
              <a:rPr lang="en-US" dirty="0"/>
              <a:t>Do you feel secure about the relationship?</a:t>
            </a:r>
          </a:p>
          <a:p>
            <a:pPr lvl="1"/>
            <a:r>
              <a:rPr lang="en-US" dirty="0"/>
              <a:t>Do you have faith in each other's decisions?</a:t>
            </a:r>
          </a:p>
          <a:p>
            <a:pPr lvl="1"/>
            <a:endParaRPr lang="en-US" dirty="0"/>
          </a:p>
          <a:p>
            <a:pPr lvl="1"/>
            <a:endParaRPr lang="en-US" dirty="0"/>
          </a:p>
          <a:p>
            <a:pPr lvl="1"/>
            <a:endParaRPr lang="en-US" dirty="0"/>
          </a:p>
          <a:p>
            <a:pPr marL="502920" lvl="1" indent="0">
              <a:buNone/>
            </a:pPr>
            <a:r>
              <a:rPr lang="en-US" sz="1200" dirty="0">
                <a:hlinkClick r:id="rId2"/>
              </a:rPr>
              <a:t>https://www.hhs.gov/ash/oah/adolescent-development/healthy-relationships/index.html</a:t>
            </a:r>
            <a:endParaRPr lang="en-US" sz="1200" dirty="0"/>
          </a:p>
          <a:p>
            <a:pPr lvl="1"/>
            <a:endParaRPr lang="en-US" dirty="0"/>
          </a:p>
        </p:txBody>
      </p:sp>
    </p:spTree>
    <p:extLst>
      <p:ext uri="{BB962C8B-B14F-4D97-AF65-F5344CB8AC3E}">
        <p14:creationId xmlns:p14="http://schemas.microsoft.com/office/powerpoint/2010/main" val="118315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1905D-7B6A-F543-9E79-11DB526972A1}"/>
              </a:ext>
            </a:extLst>
          </p:cNvPr>
          <p:cNvSpPr>
            <a:spLocks noGrp="1"/>
          </p:cNvSpPr>
          <p:nvPr>
            <p:ph type="title"/>
          </p:nvPr>
        </p:nvSpPr>
        <p:spPr>
          <a:xfrm>
            <a:off x="8895775" y="1123837"/>
            <a:ext cx="2947482" cy="4601183"/>
          </a:xfrm>
        </p:spPr>
        <p:txBody>
          <a:bodyPr>
            <a:normAutofit/>
          </a:bodyPr>
          <a:lstStyle/>
          <a:p>
            <a:r>
              <a:rPr lang="en-US" dirty="0"/>
              <a:t>Separate Identities </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A4C99C4-D7E6-45BD-9FC6-54AAFD73D0B6}"/>
              </a:ext>
            </a:extLst>
          </p:cNvPr>
          <p:cNvGraphicFramePr>
            <a:graphicFrameLocks noGrp="1"/>
          </p:cNvGraphicFramePr>
          <p:nvPr>
            <p:ph idx="1"/>
            <p:extLst>
              <p:ext uri="{D42A27DB-BD31-4B8C-83A1-F6EECF244321}">
                <p14:modId xmlns:p14="http://schemas.microsoft.com/office/powerpoint/2010/main" val="219014689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9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EC5-B35D-3C4E-80B0-00E2F85A44EF}"/>
              </a:ext>
            </a:extLst>
          </p:cNvPr>
          <p:cNvSpPr>
            <a:spLocks noGrp="1"/>
          </p:cNvSpPr>
          <p:nvPr>
            <p:ph type="title"/>
          </p:nvPr>
        </p:nvSpPr>
        <p:spPr/>
        <p:txBody>
          <a:bodyPr/>
          <a:lstStyle/>
          <a:p>
            <a:r>
              <a:rPr lang="en-US" dirty="0"/>
              <a:t>Healthy vs. Unhealthy Relationship</a:t>
            </a:r>
          </a:p>
        </p:txBody>
      </p:sp>
      <p:pic>
        <p:nvPicPr>
          <p:cNvPr id="4" name="Online Media 3" descr="Healthy vs Unhealthy Relationships">
            <a:hlinkClick r:id="" action="ppaction://media"/>
            <a:extLst>
              <a:ext uri="{FF2B5EF4-FFF2-40B4-BE49-F238E27FC236}">
                <a16:creationId xmlns:a16="http://schemas.microsoft.com/office/drawing/2014/main" id="{08BBDEB4-4187-D54A-9461-EBCC8C1F2EE5}"/>
              </a:ext>
            </a:extLst>
          </p:cNvPr>
          <p:cNvPicPr>
            <a:picLocks noGrp="1" noRot="1" noChangeAspect="1"/>
          </p:cNvPicPr>
          <p:nvPr>
            <p:ph idx="1"/>
            <a:videoFile r:link="rId1"/>
          </p:nvPr>
        </p:nvPicPr>
        <p:blipFill>
          <a:blip r:embed="rId3"/>
          <a:stretch>
            <a:fillRect/>
          </a:stretch>
        </p:blipFill>
        <p:spPr>
          <a:xfrm>
            <a:off x="3868738" y="1366838"/>
            <a:ext cx="7315200" cy="4114800"/>
          </a:xfrm>
          <a:prstGeom prst="rect">
            <a:avLst/>
          </a:prstGeom>
        </p:spPr>
      </p:pic>
    </p:spTree>
    <p:extLst>
      <p:ext uri="{BB962C8B-B14F-4D97-AF65-F5344CB8AC3E}">
        <p14:creationId xmlns:p14="http://schemas.microsoft.com/office/powerpoint/2010/main" val="176021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0</TotalTime>
  <Words>1101</Words>
  <Application>Microsoft Macintosh PowerPoint</Application>
  <PresentationFormat>Widescreen</PresentationFormat>
  <Paragraphs>75</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Corbel</vt:lpstr>
      <vt:lpstr>Wingdings 2</vt:lpstr>
      <vt:lpstr>Frame</vt:lpstr>
      <vt:lpstr>Healthy Communication with Parents, Friends, and Dating </vt:lpstr>
      <vt:lpstr>What is a Healthy Relationship?</vt:lpstr>
      <vt:lpstr>What Makes a Relationship Healthy?</vt:lpstr>
      <vt:lpstr> Mutual Respect </vt:lpstr>
      <vt:lpstr>Enjoyment</vt:lpstr>
      <vt:lpstr>Support</vt:lpstr>
      <vt:lpstr>Trust</vt:lpstr>
      <vt:lpstr>Separate Identities </vt:lpstr>
      <vt:lpstr>Healthy vs. Unhealthy Relationship</vt:lpstr>
      <vt:lpstr>PowerPoint Presentation</vt:lpstr>
      <vt:lpstr>Relationship Conflict Resolution</vt:lpstr>
      <vt:lpstr>Relationship Conflict Resolution</vt:lpstr>
      <vt:lpstr>Relationship Conflict Resolution</vt:lpstr>
      <vt:lpstr>Get Help </vt:lpstr>
      <vt:lpstr>BLOOM 365 ADVOCACY FOR TEENS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Communication with Parents, Friends, and Dating </dc:title>
  <dc:creator>Microsoft Office User</dc:creator>
  <cp:lastModifiedBy>Microsoft Office User</cp:lastModifiedBy>
  <cp:revision>1</cp:revision>
  <dcterms:created xsi:type="dcterms:W3CDTF">2020-05-26T22:44:22Z</dcterms:created>
  <dcterms:modified xsi:type="dcterms:W3CDTF">2020-05-26T22:45:22Z</dcterms:modified>
</cp:coreProperties>
</file>